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4"/>
  </p:notesMasterIdLst>
  <p:sldIdLst>
    <p:sldId id="256" r:id="rId2"/>
    <p:sldId id="257" r:id="rId3"/>
    <p:sldId id="428" r:id="rId4"/>
    <p:sldId id="284" r:id="rId5"/>
    <p:sldId id="259" r:id="rId6"/>
    <p:sldId id="359" r:id="rId7"/>
    <p:sldId id="422" r:id="rId8"/>
    <p:sldId id="421" r:id="rId9"/>
    <p:sldId id="360" r:id="rId10"/>
    <p:sldId id="362" r:id="rId11"/>
    <p:sldId id="265" r:id="rId12"/>
    <p:sldId id="363" r:id="rId13"/>
    <p:sldId id="416" r:id="rId14"/>
    <p:sldId id="268" r:id="rId15"/>
    <p:sldId id="339" r:id="rId16"/>
    <p:sldId id="414" r:id="rId17"/>
    <p:sldId id="425" r:id="rId18"/>
    <p:sldId id="430" r:id="rId19"/>
    <p:sldId id="433" r:id="rId20"/>
    <p:sldId id="432" r:id="rId21"/>
    <p:sldId id="435" r:id="rId22"/>
    <p:sldId id="431" r:id="rId23"/>
    <p:sldId id="429" r:id="rId24"/>
    <p:sldId id="434" r:id="rId25"/>
    <p:sldId id="415" r:id="rId26"/>
    <p:sldId id="340" r:id="rId27"/>
    <p:sldId id="355" r:id="rId28"/>
    <p:sldId id="419" r:id="rId29"/>
    <p:sldId id="424" r:id="rId30"/>
    <p:sldId id="427" r:id="rId31"/>
    <p:sldId id="356" r:id="rId32"/>
    <p:sldId id="36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2"/>
    <p:restoredTop sz="86089"/>
  </p:normalViewPr>
  <p:slideViewPr>
    <p:cSldViewPr snapToGrid="0">
      <p:cViewPr varScale="1">
        <p:scale>
          <a:sx n="92" d="100"/>
          <a:sy n="92" d="100"/>
        </p:scale>
        <p:origin x="12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To address these challenges, the Center on Emergent Technology, Disability, and Middle School Reading (CET;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cet.cast.org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) is researching and developing a technology-rich learning environment that will make it possible for schools to provide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allstudents</a:t>
            </a:r>
            <a:r>
              <a:rPr lang="en-US" b="0" i="0" dirty="0">
                <a:effectLst/>
                <a:latin typeface="Arial" panose="020B0604020202020204" pitchFamily="34" charset="0"/>
              </a:rPr>
              <a:t> with universally designed for learning (UDL) literacy experiences as they read independently across the curriculum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 err="1"/>
              <a:t>Udi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dynamic web of authentic, current, and widely distributed UDL reading environments connected by a central Hub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3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BC3B-D9D4-D7C4-75D8-0E661529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A9070-5334-5C5A-67BA-CBF2FD37B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E476B-AB31-FEDD-05BF-18E32F86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E0B3D-7958-A171-98A2-87D1107B1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0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87F-2875-E2C2-05AF-15EB07D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7111B-D3FA-FCDB-F656-C0FCE95B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5A057-FCB8-E7D5-287F-CC9628FF5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F1A3-B1CD-41FC-1132-EB4ABC6F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Communicating with Data– </a:t>
            </a:r>
            <a:r>
              <a:rPr lang="en-US" dirty="0"/>
              <a:t>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a Smith College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the visualization admissions asked you to create.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148F5E-AD5C-03AC-6183-DFB72EF7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What </a:t>
            </a:r>
            <a:r>
              <a:rPr lang="en-US" sz="2400" i="1" dirty="0"/>
              <a:t>concepts</a:t>
            </a:r>
            <a:r>
              <a:rPr lang="en-US" sz="2400" dirty="0"/>
              <a:t> do your users need to be aware of to use your visualization?</a:t>
            </a:r>
          </a:p>
          <a:p>
            <a:pPr marL="502920" lvl="1" indent="0">
              <a:buNone/>
            </a:pPr>
            <a:r>
              <a:rPr lang="en-US" sz="2400" dirty="0"/>
              <a:t> </a:t>
            </a:r>
          </a:p>
          <a:p>
            <a:pPr lvl="1"/>
            <a:r>
              <a:rPr lang="en-US" sz="2400" dirty="0"/>
              <a:t>Consider:</a:t>
            </a:r>
          </a:p>
          <a:p>
            <a:pPr lvl="2"/>
            <a:r>
              <a:rPr lang="en-US" sz="2200" dirty="0"/>
              <a:t>What data will they interact with?</a:t>
            </a:r>
          </a:p>
          <a:p>
            <a:pPr lvl="2"/>
            <a:r>
              <a:rPr lang="en-US" sz="2200" dirty="0"/>
              <a:t>How will they interact with it?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ECDC-A240-170F-24BF-5D84D89D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B29B-1B4D-918A-6260-3F4AA05D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pic>
        <p:nvPicPr>
          <p:cNvPr id="3074" name="Picture 2" descr="conceptual model in using a tool">
            <a:extLst>
              <a:ext uri="{FF2B5EF4-FFF2-40B4-BE49-F238E27FC236}">
                <a16:creationId xmlns:a16="http://schemas.microsoft.com/office/drawing/2014/main" id="{C7124008-1231-A507-0431-E5C9A37B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78" y="831273"/>
            <a:ext cx="3510607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ceptual model_designer">
            <a:extLst>
              <a:ext uri="{FF2B5EF4-FFF2-40B4-BE49-F238E27FC236}">
                <a16:creationId xmlns:a16="http://schemas.microsoft.com/office/drawing/2014/main" id="{CEE45FEB-93CE-F7B0-F399-114D9934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9" y="831273"/>
            <a:ext cx="3873644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7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7FF-09B4-A93C-A190-B506A8BE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6C3A-A80C-B461-12C9-1CCDA9C2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6342A7-BFD5-1C3E-D30E-65A4B20B3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  <a:p>
            <a:endParaRPr lang="en-US" sz="2800" dirty="0"/>
          </a:p>
        </p:txBody>
      </p:sp>
      <p:pic>
        <p:nvPicPr>
          <p:cNvPr id="8" name="Picture 2" descr="А conceptual model of a mobile application for individual learning by... |  Download Scientific Diagram">
            <a:extLst>
              <a:ext uri="{FF2B5EF4-FFF2-40B4-BE49-F238E27FC236}">
                <a16:creationId xmlns:a16="http://schemas.microsoft.com/office/drawing/2014/main" id="{94B3D40B-C561-1126-362C-AB2CFF45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69"/>
          <a:stretch/>
        </p:blipFill>
        <p:spPr bwMode="auto">
          <a:xfrm>
            <a:off x="4059382" y="1472985"/>
            <a:ext cx="6809521" cy="53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3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Project!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Yes, you do need to work with a group. If that is impossible, please speak with me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Pick a topic you are interested in – you’ll work on this for the rest of the semester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74E6-6B79-9F35-176B-2E95ED47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8E59-2821-E9FB-EEEC-016E032A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D57E0-0EFA-9816-40B8-D4527A8B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</p:txBody>
      </p:sp>
      <p:pic>
        <p:nvPicPr>
          <p:cNvPr id="4098" name="Picture 2" descr="Overview of the conceptual model, six design principles and their implementations in this paper. ">
            <a:extLst>
              <a:ext uri="{FF2B5EF4-FFF2-40B4-BE49-F238E27FC236}">
                <a16:creationId xmlns:a16="http://schemas.microsoft.com/office/drawing/2014/main" id="{A667B7E9-63C5-52AD-5BE1-C3FE2843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86" y="1584093"/>
            <a:ext cx="8135007" cy="43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64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9BB0-6058-D65A-EA85-B9609305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46F-E955-7FC3-17C5-8B3EC2DF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Conceptual Models: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2910D4-7BF6-2FF9-1552-6EF256B1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1464241"/>
            <a:ext cx="8135007" cy="4601183"/>
          </a:xfrm>
        </p:spPr>
        <p:txBody>
          <a:bodyPr anchor="t">
            <a:noAutofit/>
          </a:bodyPr>
          <a:lstStyle/>
          <a:p>
            <a:r>
              <a:rPr lang="en-US" sz="2800" dirty="0"/>
              <a:t>Draw a conceptual model for the visualization admissions asked you to make </a:t>
            </a:r>
          </a:p>
        </p:txBody>
      </p:sp>
    </p:spTree>
    <p:extLst>
      <p:ext uri="{BB962C8B-B14F-4D97-AF65-F5344CB8AC3E}">
        <p14:creationId xmlns:p14="http://schemas.microsoft.com/office/powerpoint/2010/main" val="162442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969C-7CEC-8C6B-BB4B-71F4A81D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4 phases of the Double Diamond Model | Michael Gearon">
            <a:extLst>
              <a:ext uri="{FF2B5EF4-FFF2-40B4-BE49-F238E27FC236}">
                <a16:creationId xmlns:a16="http://schemas.microsoft.com/office/drawing/2014/main" id="{E8C2A832-BB7C-A165-602B-0488264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23837"/>
            <a:ext cx="86360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61314-F2A1-6542-DD61-1C96DDDA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Ideation and Detailed Design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4A8E73-08B8-4DF6-4BAC-16E78BC15363}"/>
              </a:ext>
            </a:extLst>
          </p:cNvPr>
          <p:cNvSpPr/>
          <p:nvPr/>
        </p:nvSpPr>
        <p:spPr>
          <a:xfrm>
            <a:off x="8215745" y="1690255"/>
            <a:ext cx="1579418" cy="358832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C5344-6ACF-173A-CBBF-F1835CFB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B36B-3E9F-283D-C017-F9488177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AD569-44CA-DF21-CE14-AED6EF25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What will it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91B12-FC98-CE64-6B05-28293A279FC8}"/>
              </a:ext>
            </a:extLst>
          </p:cNvPr>
          <p:cNvSpPr txBox="1"/>
          <p:nvPr/>
        </p:nvSpPr>
        <p:spPr>
          <a:xfrm>
            <a:off x="640846" y="6211669"/>
            <a:ext cx="1155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(2016).Prototyping visual learning analytics guided by an educational theory informed goal. Journal of Learning Analytics, 3(3), 115–142.http://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dx.doi.org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/10.18608/jla.2016.33.7</a:t>
            </a:r>
            <a:endParaRPr lang="en-US" dirty="0"/>
          </a:p>
        </p:txBody>
      </p:sp>
      <p:pic>
        <p:nvPicPr>
          <p:cNvPr id="14" name="Picture 13" descr="A paper with drawings on it&#10;&#10;AI-generated content may be incorrect.">
            <a:extLst>
              <a:ext uri="{FF2B5EF4-FFF2-40B4-BE49-F238E27FC236}">
                <a16:creationId xmlns:a16="http://schemas.microsoft.com/office/drawing/2014/main" id="{215F240E-25C5-DC66-39F4-ECBED297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48" y="1282700"/>
            <a:ext cx="6595241" cy="2656417"/>
          </a:xfrm>
          <a:prstGeom prst="rect">
            <a:avLst/>
          </a:prstGeom>
        </p:spPr>
      </p:pic>
      <p:pic>
        <p:nvPicPr>
          <p:cNvPr id="16" name="Picture 15" descr="A whiteboard with drawings and symbols&#10;&#10;AI-generated content may be incorrect.">
            <a:extLst>
              <a:ext uri="{FF2B5EF4-FFF2-40B4-BE49-F238E27FC236}">
                <a16:creationId xmlns:a16="http://schemas.microsoft.com/office/drawing/2014/main" id="{8063CD63-21A9-7053-FF4E-1393CD10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3726873"/>
            <a:ext cx="3928863" cy="2550968"/>
          </a:xfrm>
          <a:prstGeom prst="rect">
            <a:avLst/>
          </a:prstGeom>
        </p:spPr>
      </p:pic>
      <p:pic>
        <p:nvPicPr>
          <p:cNvPr id="18" name="Picture 17" descr="A sketch of a sketch of a graph&#10;&#10;AI-generated content may be incorrect.">
            <a:extLst>
              <a:ext uri="{FF2B5EF4-FFF2-40B4-BE49-F238E27FC236}">
                <a16:creationId xmlns:a16="http://schemas.microsoft.com/office/drawing/2014/main" id="{2BE73653-B7CA-ADFA-6982-D4C5A790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803" y="1619345"/>
            <a:ext cx="7772400" cy="413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2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AB7E-E493-9BAB-8DC9-91A24F70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E2D2-B282-0ABE-520C-050B5DA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4B5067-5ADD-DF4B-838E-8950866C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Roughly sketch the visualization you would make for admissions</a:t>
            </a:r>
          </a:p>
          <a:p>
            <a:endParaRPr lang="en-US" sz="2800" dirty="0"/>
          </a:p>
          <a:p>
            <a:r>
              <a:rPr lang="en-US" sz="2800" dirty="0"/>
              <a:t>Pair up with 2 other teams and compare rough sketches</a:t>
            </a:r>
          </a:p>
          <a:p>
            <a:endParaRPr lang="en-US" sz="2800" dirty="0"/>
          </a:p>
          <a:p>
            <a:r>
              <a:rPr lang="en-US" sz="2800" dirty="0"/>
              <a:t>Based on feedback / input draw a more polished sketch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44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admissions visualization?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1CD1-6DBD-B41A-F947-1B3BFAAA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489C-BA7E-D7AD-62C5-D75E2FBE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F929-4182-3836-A06A-5E2ECF39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</p:txBody>
      </p:sp>
    </p:spTree>
    <p:extLst>
      <p:ext uri="{BB962C8B-B14F-4D97-AF65-F5344CB8AC3E}">
        <p14:creationId xmlns:p14="http://schemas.microsoft.com/office/powerpoint/2010/main" val="1703750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for your admissions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Admissions asks you, a visualization expert, to </a:t>
            </a:r>
            <a:r>
              <a:rPr lang="en-US" sz="4400" b="1" dirty="0"/>
              <a:t>make a visualization summarizing Smith College for prospective students</a:t>
            </a:r>
            <a:r>
              <a:rPr lang="en-US" sz="4400" dirty="0"/>
              <a:t>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2C9D69-55CF-4998-8787-02A56053E2EB}"/>
              </a:ext>
            </a:extLst>
          </p:cNvPr>
          <p:cNvSpPr/>
          <p:nvPr/>
        </p:nvSpPr>
        <p:spPr>
          <a:xfrm>
            <a:off x="4368031" y="5065638"/>
            <a:ext cx="6317673" cy="92825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you start?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CC301-E779-BBE8-81E0-F05293199420}"/>
              </a:ext>
            </a:extLst>
          </p:cNvPr>
          <p:cNvSpPr txBox="1"/>
          <p:nvPr/>
        </p:nvSpPr>
        <p:spPr>
          <a:xfrm>
            <a:off x="3671455" y="325014"/>
            <a:ext cx="790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www.smith.edu</a:t>
            </a:r>
            <a:r>
              <a:rPr lang="en-US" sz="2800" dirty="0"/>
              <a:t>/discover-smith/smith-glance</a:t>
            </a:r>
          </a:p>
        </p:txBody>
      </p:sp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1B84802D-3321-73C3-2E37-D1D60147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00" y="789996"/>
            <a:ext cx="7772400" cy="60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1737</Words>
  <Application>Microsoft Macintosh PowerPoint</Application>
  <PresentationFormat>Widescreen</PresentationFormat>
  <Paragraphs>251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Corbel</vt:lpstr>
      <vt:lpstr>Wingdings</vt:lpstr>
      <vt:lpstr>Wingdings 2</vt:lpstr>
      <vt:lpstr>Frame</vt:lpstr>
      <vt:lpstr>Communicating with Data– Prototyping</vt:lpstr>
      <vt:lpstr>Coming Up</vt:lpstr>
      <vt:lpstr>Plan for Today</vt:lpstr>
      <vt:lpstr>Hypothetical Example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Conceptual Models: Why?</vt:lpstr>
      <vt:lpstr>Conceptual Models: Why?</vt:lpstr>
      <vt:lpstr>Conceptual Models: How?</vt:lpstr>
      <vt:lpstr>Conceptual Models: How?</vt:lpstr>
      <vt:lpstr>Activity: Conceptual Models:</vt:lpstr>
      <vt:lpstr>Ideation and Detailed Design</vt:lpstr>
      <vt:lpstr>Sketching</vt:lpstr>
      <vt:lpstr>Sketching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36</cp:revision>
  <dcterms:created xsi:type="dcterms:W3CDTF">2023-08-03T18:49:17Z</dcterms:created>
  <dcterms:modified xsi:type="dcterms:W3CDTF">2025-03-31T14:33:31Z</dcterms:modified>
</cp:coreProperties>
</file>